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Nunito"/>
      <p:regular r:id="rId21"/>
      <p:bold r:id="rId22"/>
      <p:italic r:id="rId23"/>
      <p:boldItalic r:id="rId24"/>
    </p:embeddedFont>
    <p:embeddedFont>
      <p:font typeface="Maven Pro"/>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bold.fntdata"/><Relationship Id="rId25"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f6171229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f6171229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f6171229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f6171229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f6171229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f6171229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8f6171229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f6171229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f6171229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f6171229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f6171262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f6171262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e4ddb765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e4ddb765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f617122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f617122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f617122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f617122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f6171229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f6171229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f6171229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f6171229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f6171229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f6171229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f6171229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f6171229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f6171229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f6171229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harshitha9818/Coursera_Capstone/blob/master/Report%20-%20The%20Battle%20of%20Neighborhoods.ipynb" TargetMode="External"/><Relationship Id="rId4" Type="http://schemas.openxmlformats.org/officeDocument/2006/relationships/hyperlink" Target="https://dataplatform.cloud.ibm.com/analytics/notebooks/v2/a6623749-16e5-48b8-a9e7-b52ff6361408/view?access_token=6ac10c5f08bd31d1fe9ea3fd943fa932afe6fbd70ebd921b748c4b521a2af709" TargetMode="External"/><Relationship Id="rId5" Type="http://schemas.openxmlformats.org/officeDocument/2006/relationships/hyperlink" Target="https://github.com/harshitha9818/Coursera_Capstone/blob/master/The%20Battle%20of%20Neighborhoods%20Week%202.ipynb" TargetMode="External"/><Relationship Id="rId6" Type="http://schemas.openxmlformats.org/officeDocument/2006/relationships/hyperlink" Target="https://dataplatform.cloud.ibm.com/analytics/notebooks/v2/bf113f7e-ad5c-44c8-93aa-46c0d6818774/view?access_token=8363681a067fecf92126801871b973eca874313b6222ea52fa47cf8027f0027e" TargetMode="External"/><Relationship Id="rId7" Type="http://schemas.openxmlformats.org/officeDocument/2006/relationships/hyperlink" Target="https://docs.google.com/presentation/d/1doMwGDnOhSQmeEpzxemoL5gXTbfnlzS4TFC8NW9E1c8/edit?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2"/>
            <a:ext cx="6347700" cy="147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THE BATTLE OF NEIGHBORHOODS </a:t>
            </a:r>
            <a:endParaRPr b="1">
              <a:latin typeface="Times New Roman"/>
              <a:ea typeface="Times New Roman"/>
              <a:cs typeface="Times New Roman"/>
              <a:sym typeface="Times New Roman"/>
            </a:endParaRPr>
          </a:p>
        </p:txBody>
      </p:sp>
      <p:sp>
        <p:nvSpPr>
          <p:cNvPr id="278" name="Google Shape;278;p13"/>
          <p:cNvSpPr txBox="1"/>
          <p:nvPr>
            <p:ph idx="1" type="subTitle"/>
          </p:nvPr>
        </p:nvSpPr>
        <p:spPr>
          <a:xfrm>
            <a:off x="880025" y="2879125"/>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a:t>
            </a:r>
            <a:r>
              <a:rPr lang="en">
                <a:latin typeface="Comic Sans MS"/>
                <a:ea typeface="Comic Sans MS"/>
                <a:cs typeface="Comic Sans MS"/>
                <a:sym typeface="Comic Sans MS"/>
              </a:rPr>
              <a:t>Creating your Community’</a:t>
            </a:r>
            <a:endParaRPr>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a:t>Map of Clusters in Scarborough</a:t>
            </a:r>
            <a:endParaRPr/>
          </a:p>
        </p:txBody>
      </p:sp>
      <p:sp>
        <p:nvSpPr>
          <p:cNvPr id="341" name="Google Shape;341;p22"/>
          <p:cNvSpPr txBox="1"/>
          <p:nvPr>
            <p:ph idx="1" type="body"/>
          </p:nvPr>
        </p:nvSpPr>
        <p:spPr>
          <a:xfrm>
            <a:off x="5890800" y="1597875"/>
            <a:ext cx="3126900" cy="315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Clusters of neighborhoods with respect to mean vector points </a:t>
            </a:r>
            <a:endParaRPr/>
          </a:p>
        </p:txBody>
      </p:sp>
      <p:pic>
        <p:nvPicPr>
          <p:cNvPr id="342" name="Google Shape;342;p22"/>
          <p:cNvPicPr preferRelativeResize="0"/>
          <p:nvPr/>
        </p:nvPicPr>
        <p:blipFill>
          <a:blip r:embed="rId3">
            <a:alphaModFix/>
          </a:blip>
          <a:stretch>
            <a:fillRect/>
          </a:stretch>
        </p:blipFill>
        <p:spPr>
          <a:xfrm>
            <a:off x="310300" y="1851750"/>
            <a:ext cx="5580503" cy="3019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3"/>
          <p:cNvSpPr txBox="1"/>
          <p:nvPr>
            <p:ph idx="1" type="body"/>
          </p:nvPr>
        </p:nvSpPr>
        <p:spPr>
          <a:xfrm>
            <a:off x="90800" y="1397650"/>
            <a:ext cx="28899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Average Housing Price of Neighborhood Clusters in Scarborough</a:t>
            </a:r>
            <a:endParaRPr b="1"/>
          </a:p>
        </p:txBody>
      </p:sp>
      <p:pic>
        <p:nvPicPr>
          <p:cNvPr id="348" name="Google Shape;348;p23"/>
          <p:cNvPicPr preferRelativeResize="0"/>
          <p:nvPr/>
        </p:nvPicPr>
        <p:blipFill>
          <a:blip r:embed="rId3">
            <a:alphaModFix/>
          </a:blip>
          <a:stretch>
            <a:fillRect/>
          </a:stretch>
        </p:blipFill>
        <p:spPr>
          <a:xfrm>
            <a:off x="2162725" y="0"/>
            <a:ext cx="678902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4"/>
          <p:cNvSpPr txBox="1"/>
          <p:nvPr>
            <p:ph type="title"/>
          </p:nvPr>
        </p:nvSpPr>
        <p:spPr>
          <a:xfrm>
            <a:off x="-863200" y="781325"/>
            <a:ext cx="5673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txBox="1"/>
          <p:nvPr>
            <p:ph idx="1" type="body"/>
          </p:nvPr>
        </p:nvSpPr>
        <p:spPr>
          <a:xfrm>
            <a:off x="76675" y="1929125"/>
            <a:ext cx="31260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School Ratings in Scarborough as a result of Clustering </a:t>
            </a:r>
            <a:endParaRPr b="1"/>
          </a:p>
        </p:txBody>
      </p:sp>
      <p:pic>
        <p:nvPicPr>
          <p:cNvPr id="355" name="Google Shape;355;p24"/>
          <p:cNvPicPr preferRelativeResize="0"/>
          <p:nvPr/>
        </p:nvPicPr>
        <p:blipFill>
          <a:blip r:embed="rId3">
            <a:alphaModFix/>
          </a:blip>
          <a:stretch>
            <a:fillRect/>
          </a:stretch>
        </p:blipFill>
        <p:spPr>
          <a:xfrm>
            <a:off x="2972125" y="152400"/>
            <a:ext cx="6079049"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and Recommendations</a:t>
            </a:r>
            <a:endParaRPr/>
          </a:p>
        </p:txBody>
      </p:sp>
      <p:sp>
        <p:nvSpPr>
          <p:cNvPr id="361" name="Google Shape;361;p25"/>
          <p:cNvSpPr txBox="1"/>
          <p:nvPr>
            <p:ph idx="1" type="body"/>
          </p:nvPr>
        </p:nvSpPr>
        <p:spPr>
          <a:xfrm>
            <a:off x="381275" y="1528250"/>
            <a:ext cx="8556900" cy="3406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The project </a:t>
            </a:r>
            <a:r>
              <a:rPr lang="en" sz="1200">
                <a:solidFill>
                  <a:srgbClr val="000000"/>
                </a:solidFill>
                <a:highlight>
                  <a:srgbClr val="FFFFFF"/>
                </a:highlight>
                <a:latin typeface="Arial"/>
                <a:ea typeface="Arial"/>
                <a:cs typeface="Arial"/>
                <a:sym typeface="Arial"/>
              </a:rPr>
              <a:t>suggests a neighborhood for a new resident based on accessible features of social presence, connectivity, and daily needs. The report provides the following information besides venues in Scarborough:</a:t>
            </a:r>
            <a:endParaRPr sz="1200">
              <a:solidFill>
                <a:srgbClr val="000000"/>
              </a:solidFill>
              <a:highlight>
                <a:srgbClr val="FFFFFF"/>
              </a:highlight>
              <a:latin typeface="Arial"/>
              <a:ea typeface="Arial"/>
              <a:cs typeface="Arial"/>
              <a:sym typeface="Arial"/>
            </a:endParaRPr>
          </a:p>
          <a:p>
            <a:pPr indent="-304800" lvl="0" marL="736600" marR="279400" rtl="0" algn="l">
              <a:spcBef>
                <a:spcPts val="0"/>
              </a:spcBef>
              <a:spcAft>
                <a:spcPts val="0"/>
              </a:spcAft>
              <a:buClr>
                <a:srgbClr val="000000"/>
              </a:buClr>
              <a:buSzPts val="1200"/>
              <a:buFont typeface="Arial"/>
              <a:buAutoNum type="arabicPeriod"/>
            </a:pPr>
            <a:r>
              <a:rPr lang="en" sz="1200">
                <a:solidFill>
                  <a:srgbClr val="000000"/>
                </a:solidFill>
                <a:highlight>
                  <a:srgbClr val="FFFFFF"/>
                </a:highlight>
                <a:latin typeface="Arial"/>
                <a:ea typeface="Arial"/>
                <a:cs typeface="Arial"/>
                <a:sym typeface="Arial"/>
              </a:rPr>
              <a:t>Housing prices in ascending or descending order</a:t>
            </a:r>
            <a:endParaRPr sz="1200">
              <a:solidFill>
                <a:srgbClr val="000000"/>
              </a:solidFill>
              <a:highlight>
                <a:srgbClr val="FFFFFF"/>
              </a:highlight>
              <a:latin typeface="Arial"/>
              <a:ea typeface="Arial"/>
              <a:cs typeface="Arial"/>
              <a:sym typeface="Arial"/>
            </a:endParaRPr>
          </a:p>
          <a:p>
            <a:pPr indent="-304800" lvl="0" marL="736600" marR="279400" rtl="0" algn="l">
              <a:spcBef>
                <a:spcPts val="0"/>
              </a:spcBef>
              <a:spcAft>
                <a:spcPts val="0"/>
              </a:spcAft>
              <a:buClr>
                <a:srgbClr val="000000"/>
              </a:buClr>
              <a:buSzPts val="1200"/>
              <a:buFont typeface="Arial"/>
              <a:buAutoNum type="arabicPeriod"/>
            </a:pPr>
            <a:r>
              <a:rPr lang="en" sz="1200">
                <a:solidFill>
                  <a:srgbClr val="000000"/>
                </a:solidFill>
                <a:highlight>
                  <a:srgbClr val="FFFFFF"/>
                </a:highlight>
                <a:latin typeface="Arial"/>
                <a:ea typeface="Arial"/>
                <a:cs typeface="Arial"/>
                <a:sym typeface="Arial"/>
              </a:rPr>
              <a:t>Schools in terms of locations, fees, and reviews</a:t>
            </a:r>
            <a:endParaRPr sz="1200">
              <a:solidFill>
                <a:srgbClr val="000000"/>
              </a:solidFill>
              <a:highlight>
                <a:srgbClr val="FFFFFF"/>
              </a:highlight>
              <a:latin typeface="Arial"/>
              <a:ea typeface="Arial"/>
              <a:cs typeface="Arial"/>
              <a:sym typeface="Arial"/>
            </a:endParaRPr>
          </a:p>
          <a:p>
            <a:pPr indent="-304800" lvl="0" marL="736600" marR="279400" rtl="0" algn="l">
              <a:spcBef>
                <a:spcPts val="0"/>
              </a:spcBef>
              <a:spcAft>
                <a:spcPts val="0"/>
              </a:spcAft>
              <a:buClr>
                <a:srgbClr val="000000"/>
              </a:buClr>
              <a:buSzPts val="1200"/>
              <a:buFont typeface="Arial"/>
              <a:buAutoNum type="arabicPeriod"/>
            </a:pPr>
            <a:r>
              <a:rPr lang="en" sz="1200">
                <a:solidFill>
                  <a:srgbClr val="000000"/>
                </a:solidFill>
                <a:highlight>
                  <a:srgbClr val="FFFFFF"/>
                </a:highlight>
                <a:latin typeface="Arial"/>
                <a:ea typeface="Arial"/>
                <a:cs typeface="Arial"/>
                <a:sym typeface="Arial"/>
              </a:rPr>
              <a:t>Venues</a:t>
            </a:r>
            <a:endParaRPr sz="1200">
              <a:solidFill>
                <a:srgbClr val="000000"/>
              </a:solidFill>
              <a:highlight>
                <a:srgbClr val="FFFFFF"/>
              </a:highlight>
              <a:latin typeface="Arial"/>
              <a:ea typeface="Arial"/>
              <a:cs typeface="Arial"/>
              <a:sym typeface="Arial"/>
            </a:endParaRPr>
          </a:p>
          <a:p>
            <a:pPr indent="0" lvl="0" marL="457200" marR="279400" rtl="0" algn="l">
              <a:spcBef>
                <a:spcPts val="2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1" lang="en" sz="1200" u="sng">
                <a:solidFill>
                  <a:srgbClr val="000000"/>
                </a:solidFill>
              </a:rPr>
              <a:t>Recommendations: </a:t>
            </a:r>
            <a:endParaRPr b="1" sz="1200" u="sng">
              <a:solidFill>
                <a:srgbClr val="000000"/>
              </a:solidFill>
            </a:endParaRPr>
          </a:p>
          <a:p>
            <a:pPr indent="-304800" lvl="0" marL="457200" rtl="0" algn="l">
              <a:spcBef>
                <a:spcPts val="1600"/>
              </a:spcBef>
              <a:spcAft>
                <a:spcPts val="0"/>
              </a:spcAft>
              <a:buClr>
                <a:srgbClr val="000000"/>
              </a:buClr>
              <a:buSzPts val="1200"/>
              <a:buChar char="-"/>
            </a:pPr>
            <a:r>
              <a:rPr lang="en" sz="1200">
                <a:solidFill>
                  <a:srgbClr val="000000"/>
                </a:solidFill>
                <a:highlight>
                  <a:srgbClr val="FFFFFF"/>
                </a:highlight>
                <a:latin typeface="Arial"/>
                <a:ea typeface="Arial"/>
                <a:cs typeface="Arial"/>
                <a:sym typeface="Arial"/>
              </a:rPr>
              <a:t>Identify early </a:t>
            </a:r>
            <a:r>
              <a:rPr lang="en" sz="1200">
                <a:solidFill>
                  <a:srgbClr val="000000"/>
                </a:solidFill>
                <a:highlight>
                  <a:srgbClr val="FFFFFF"/>
                </a:highlight>
                <a:latin typeface="Arial"/>
                <a:ea typeface="Arial"/>
                <a:cs typeface="Arial"/>
                <a:sym typeface="Arial"/>
              </a:rPr>
              <a:t>opportunities</a:t>
            </a:r>
            <a:r>
              <a:rPr lang="en" sz="1200">
                <a:solidFill>
                  <a:srgbClr val="000000"/>
                </a:solidFill>
                <a:highlight>
                  <a:srgbClr val="FFFFFF"/>
                </a:highlight>
                <a:latin typeface="Arial"/>
                <a:ea typeface="Arial"/>
                <a:cs typeface="Arial"/>
                <a:sym typeface="Arial"/>
              </a:rPr>
              <a:t> between under developed and well developed </a:t>
            </a:r>
            <a:r>
              <a:rPr lang="en" sz="1200">
                <a:solidFill>
                  <a:srgbClr val="000000"/>
                </a:solidFill>
                <a:highlight>
                  <a:srgbClr val="FFFFFF"/>
                </a:highlight>
                <a:latin typeface="Arial"/>
                <a:ea typeface="Arial"/>
                <a:cs typeface="Arial"/>
                <a:sym typeface="Arial"/>
              </a:rPr>
              <a:t>neighborhoods</a:t>
            </a:r>
            <a:endParaRPr sz="1200">
              <a:solidFill>
                <a:srgbClr val="000000"/>
              </a:solidFill>
              <a:highlight>
                <a:srgbClr val="FFFFFF"/>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Investigations of how population segments dis-aggregate by private and non-private dwellings, age-sex, household types, enrollments and workforce status</a:t>
            </a:r>
            <a:endParaRPr sz="1200">
              <a:solidFill>
                <a:srgbClr val="000000"/>
              </a:solidFill>
              <a:highlight>
                <a:srgbClr val="FFFFFF"/>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Management of population projections, its impacts, and establish cost effective developments</a:t>
            </a:r>
            <a:endParaRPr sz="1200">
              <a:solidFill>
                <a:srgbClr val="000000"/>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sz="1050">
              <a:solidFill>
                <a:srgbClr val="000000"/>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67" name="Google Shape;367;p26"/>
          <p:cNvSpPr txBox="1"/>
          <p:nvPr>
            <p:ph idx="1" type="body"/>
          </p:nvPr>
        </p:nvSpPr>
        <p:spPr>
          <a:xfrm>
            <a:off x="259450" y="1354725"/>
            <a:ext cx="4892700" cy="30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successfully uses k-means clustering approach to separate the neighborhoods of Scarborough into 10 different clusters for 180 different latitude and longitude datasets and provides insights into educational, district, housing facilities and similarity of neighborhoods around them. </a:t>
            </a:r>
            <a:endParaRPr/>
          </a:p>
          <a:p>
            <a:pPr indent="0" lvl="0" marL="0" rtl="0" algn="l">
              <a:spcBef>
                <a:spcPts val="1600"/>
              </a:spcBef>
              <a:spcAft>
                <a:spcPts val="0"/>
              </a:spcAft>
              <a:buNone/>
            </a:pPr>
            <a:r>
              <a:rPr lang="en"/>
              <a:t>Hence, we were able to analyze, discover and statistically describe neighborhoods and population expansion quantitatively to identify some neighborhoods of interest.</a:t>
            </a:r>
            <a:endParaRPr/>
          </a:p>
          <a:p>
            <a:pPr indent="0" lvl="0" marL="0" rtl="0" algn="l">
              <a:spcBef>
                <a:spcPts val="1600"/>
              </a:spcBef>
              <a:spcAft>
                <a:spcPts val="0"/>
              </a:spcAft>
              <a:buNone/>
            </a:pPr>
            <a:r>
              <a:rPr lang="en"/>
              <a:t>More data about employment, workforce, population segmentation should be used for true valued quantitative analysis and predictive analytics which would be most valued by investors and developers to make appropriate investments and to minimize risk for future endeavors.</a:t>
            </a:r>
            <a:endParaRPr/>
          </a:p>
          <a:p>
            <a:pPr indent="0" lvl="0" marL="0" rtl="0" algn="l">
              <a:spcBef>
                <a:spcPts val="1600"/>
              </a:spcBef>
              <a:spcAft>
                <a:spcPts val="1600"/>
              </a:spcAft>
              <a:buNone/>
            </a:pPr>
            <a:r>
              <a:t/>
            </a:r>
            <a:endParaRPr/>
          </a:p>
        </p:txBody>
      </p:sp>
      <p:pic>
        <p:nvPicPr>
          <p:cNvPr id="368" name="Google Shape;368;p26"/>
          <p:cNvPicPr preferRelativeResize="0"/>
          <p:nvPr/>
        </p:nvPicPr>
        <p:blipFill>
          <a:blip r:embed="rId3">
            <a:alphaModFix/>
          </a:blip>
          <a:stretch>
            <a:fillRect/>
          </a:stretch>
        </p:blipFill>
        <p:spPr>
          <a:xfrm>
            <a:off x="5252775" y="1493976"/>
            <a:ext cx="3725876" cy="209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txBox="1"/>
          <p:nvPr>
            <p:ph idx="1" type="body"/>
          </p:nvPr>
        </p:nvSpPr>
        <p:spPr>
          <a:xfrm>
            <a:off x="241250" y="1303625"/>
            <a:ext cx="8992500" cy="37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Report</a:t>
            </a:r>
            <a:endParaRPr sz="1000"/>
          </a:p>
          <a:p>
            <a:pPr indent="-292100" lvl="0" marL="457200" rtl="0" algn="l">
              <a:spcBef>
                <a:spcPts val="1600"/>
              </a:spcBef>
              <a:spcAft>
                <a:spcPts val="0"/>
              </a:spcAft>
              <a:buSzPts val="1000"/>
              <a:buChar char="-"/>
            </a:pPr>
            <a:r>
              <a:rPr lang="en" sz="1000"/>
              <a:t>Github link:  </a:t>
            </a:r>
            <a:r>
              <a:rPr lang="en" sz="1000" u="sng">
                <a:solidFill>
                  <a:schemeClr val="hlink"/>
                </a:solidFill>
                <a:hlinkClick r:id="rId3"/>
              </a:rPr>
              <a:t>https://github.com/harshitha9818/Coursera_Capstone/blob/master/Report%20-%20The%20Battle%20of%20Neighborhoods.ipynb</a:t>
            </a:r>
            <a:endParaRPr sz="1000"/>
          </a:p>
          <a:p>
            <a:pPr indent="-292100" lvl="0" marL="457200" rtl="0" algn="l">
              <a:spcBef>
                <a:spcPts val="0"/>
              </a:spcBef>
              <a:spcAft>
                <a:spcPts val="0"/>
              </a:spcAft>
              <a:buSzPts val="1000"/>
              <a:buChar char="-"/>
            </a:pPr>
            <a:r>
              <a:rPr lang="en" sz="1000"/>
              <a:t>IBM Link (to view maps): </a:t>
            </a:r>
            <a:r>
              <a:rPr lang="en" sz="1000" u="sng">
                <a:solidFill>
                  <a:schemeClr val="hlink"/>
                </a:solidFill>
                <a:hlinkClick r:id="rId4"/>
              </a:rPr>
              <a:t>https://dataplatform.cloud.ibm.com/analytics/notebooks/v2/a6623749-16e5-48b8-a9e7-b52ff6361408/view?access_token=6ac10c5f08bd31d1fe9ea3fd943fa932afe6fbd70ebd921b748c4b521a2af709</a:t>
            </a:r>
            <a:endParaRPr sz="1000"/>
          </a:p>
          <a:p>
            <a:pPr indent="0" lvl="0" marL="0" rtl="0" algn="l">
              <a:spcBef>
                <a:spcPts val="1600"/>
              </a:spcBef>
              <a:spcAft>
                <a:spcPts val="0"/>
              </a:spcAft>
              <a:buNone/>
            </a:pPr>
            <a:r>
              <a:t/>
            </a:r>
            <a:endParaRPr sz="1000"/>
          </a:p>
          <a:p>
            <a:pPr indent="0" lvl="0" marL="0" rtl="0" algn="l">
              <a:spcBef>
                <a:spcPts val="1600"/>
              </a:spcBef>
              <a:spcAft>
                <a:spcPts val="0"/>
              </a:spcAft>
              <a:buNone/>
            </a:pPr>
            <a:r>
              <a:rPr lang="en" sz="1000"/>
              <a:t>Notebook </a:t>
            </a:r>
            <a:endParaRPr sz="1000"/>
          </a:p>
          <a:p>
            <a:pPr indent="-292100" lvl="0" marL="457200" rtl="0" algn="l">
              <a:spcBef>
                <a:spcPts val="1600"/>
              </a:spcBef>
              <a:spcAft>
                <a:spcPts val="0"/>
              </a:spcAft>
              <a:buSzPts val="1000"/>
              <a:buChar char="-"/>
            </a:pPr>
            <a:r>
              <a:rPr lang="en" sz="1000"/>
              <a:t>Github link: </a:t>
            </a:r>
            <a:r>
              <a:rPr lang="en" sz="1000" u="sng">
                <a:solidFill>
                  <a:schemeClr val="hlink"/>
                </a:solidFill>
                <a:latin typeface="Arial"/>
                <a:ea typeface="Arial"/>
                <a:cs typeface="Arial"/>
                <a:sym typeface="Arial"/>
                <a:hlinkClick r:id="rId5"/>
              </a:rPr>
              <a:t>https://github.com/harshitha9818/Coursera_Capstone/blob/master/The%20Battle%20of%20Neighborhoods%20Week%202.ipynb</a:t>
            </a:r>
            <a:endParaRPr sz="1000"/>
          </a:p>
          <a:p>
            <a:pPr indent="-292100" lvl="0" marL="457200" rtl="0" algn="l">
              <a:spcBef>
                <a:spcPts val="0"/>
              </a:spcBef>
              <a:spcAft>
                <a:spcPts val="0"/>
              </a:spcAft>
              <a:buSzPts val="1000"/>
              <a:buChar char="-"/>
            </a:pPr>
            <a:r>
              <a:rPr lang="en" sz="1000"/>
              <a:t>IBM link (to view maps): </a:t>
            </a:r>
            <a:r>
              <a:rPr lang="en" sz="1000" u="sng">
                <a:solidFill>
                  <a:schemeClr val="hlink"/>
                </a:solidFill>
                <a:hlinkClick r:id="rId6"/>
              </a:rPr>
              <a:t>https://dataplatform.cloud.ibm.com/analytics/notebooks/v2/bf113f7e-ad5c-44c8-93aa-46c0d6818774/view?access_token=8363681a067fecf92126801871b973eca874313b6222ea52fa47cf8027f0027e</a:t>
            </a:r>
            <a:endParaRPr sz="1000"/>
          </a:p>
          <a:p>
            <a:pPr indent="0" lvl="0" marL="0" rtl="0" algn="l">
              <a:spcBef>
                <a:spcPts val="1600"/>
              </a:spcBef>
              <a:spcAft>
                <a:spcPts val="0"/>
              </a:spcAft>
              <a:buNone/>
            </a:pPr>
            <a:r>
              <a:rPr lang="en" sz="1000"/>
              <a:t>Presentation link: </a:t>
            </a:r>
            <a:endParaRPr sz="1000"/>
          </a:p>
          <a:p>
            <a:pPr indent="0" lvl="0" marL="0" rtl="0" algn="l">
              <a:spcBef>
                <a:spcPts val="1600"/>
              </a:spcBef>
              <a:spcAft>
                <a:spcPts val="0"/>
              </a:spcAft>
              <a:buNone/>
            </a:pPr>
            <a:r>
              <a:rPr lang="en" sz="1000" u="sng">
                <a:solidFill>
                  <a:schemeClr val="hlink"/>
                </a:solidFill>
                <a:hlinkClick r:id="rId7"/>
              </a:rPr>
              <a:t>https://docs.google.com/presentation/d/1doMwGDnOhSQmeEpzxemoL5gXTbfnlzS4TFC8NW9E1c8/edit?usp=sharing</a:t>
            </a:r>
            <a:endParaRPr sz="1000"/>
          </a:p>
          <a:p>
            <a:pPr indent="0" lvl="0" marL="0" rtl="0" algn="l">
              <a:spcBef>
                <a:spcPts val="1600"/>
              </a:spcBef>
              <a:spcAft>
                <a:spcPts val="1600"/>
              </a:spcAft>
              <a:buNone/>
            </a:pPr>
            <a:r>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23718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t>
            </a:r>
            <a:endParaRPr/>
          </a:p>
        </p:txBody>
      </p:sp>
      <p:sp>
        <p:nvSpPr>
          <p:cNvPr id="284" name="Google Shape;284;p14"/>
          <p:cNvSpPr txBox="1"/>
          <p:nvPr>
            <p:ph idx="1" type="body"/>
          </p:nvPr>
        </p:nvSpPr>
        <p:spPr>
          <a:xfrm>
            <a:off x="291300" y="1243875"/>
            <a:ext cx="4711200" cy="3563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The number of migrants into western nations such as Canada has increased exponentially</a:t>
            </a:r>
            <a:endParaRPr b="1" sz="1200"/>
          </a:p>
          <a:p>
            <a:pPr indent="0" lvl="0" marL="457200" rtl="0" algn="l">
              <a:spcBef>
                <a:spcPts val="1600"/>
              </a:spcBef>
              <a:spcAft>
                <a:spcPts val="0"/>
              </a:spcAft>
              <a:buNone/>
            </a:pPr>
            <a:r>
              <a:t/>
            </a:r>
            <a:endParaRPr b="1" sz="1200"/>
          </a:p>
          <a:p>
            <a:pPr indent="-304800" lvl="0" marL="457200" rtl="0" algn="l">
              <a:spcBef>
                <a:spcPts val="1600"/>
              </a:spcBef>
              <a:spcAft>
                <a:spcPts val="0"/>
              </a:spcAft>
              <a:buSzPts val="1200"/>
              <a:buChar char="-"/>
            </a:pPr>
            <a:r>
              <a:rPr b="1" lang="en" sz="1200"/>
              <a:t>It becomes important for people to choose neighborhoods that tend to one’s sense of belonging </a:t>
            </a:r>
            <a:endParaRPr b="1" sz="1200"/>
          </a:p>
          <a:p>
            <a:pPr indent="0" lvl="0" marL="457200" rtl="0" algn="l">
              <a:spcBef>
                <a:spcPts val="1600"/>
              </a:spcBef>
              <a:spcAft>
                <a:spcPts val="0"/>
              </a:spcAft>
              <a:buNone/>
            </a:pPr>
            <a:r>
              <a:t/>
            </a:r>
            <a:endParaRPr b="1" sz="1200"/>
          </a:p>
          <a:p>
            <a:pPr indent="-304800" lvl="0" marL="457200" rtl="0" algn="l">
              <a:spcBef>
                <a:spcPts val="1600"/>
              </a:spcBef>
              <a:spcAft>
                <a:spcPts val="0"/>
              </a:spcAft>
              <a:buSzPts val="1200"/>
              <a:buChar char="-"/>
            </a:pPr>
            <a:r>
              <a:rPr b="1" lang="en" sz="1200"/>
              <a:t>Scarborough, Toronto is a multicultural hub and popular destination for new immigrants</a:t>
            </a:r>
            <a:endParaRPr b="1" sz="1200"/>
          </a:p>
          <a:p>
            <a:pPr indent="0" lvl="0" marL="457200" rtl="0" algn="l">
              <a:spcBef>
                <a:spcPts val="1600"/>
              </a:spcBef>
              <a:spcAft>
                <a:spcPts val="0"/>
              </a:spcAft>
              <a:buNone/>
            </a:pPr>
            <a:r>
              <a:t/>
            </a:r>
            <a:endParaRPr b="1" sz="1200"/>
          </a:p>
          <a:p>
            <a:pPr indent="-304800" lvl="0" marL="457200" rtl="0" algn="l">
              <a:spcBef>
                <a:spcPts val="1600"/>
              </a:spcBef>
              <a:spcAft>
                <a:spcPts val="0"/>
              </a:spcAft>
              <a:buSzPts val="1200"/>
              <a:buChar char="-"/>
            </a:pPr>
            <a:r>
              <a:rPr b="1" lang="en" sz="1200"/>
              <a:t>The general trend of immigration in Canada is on the rise </a:t>
            </a:r>
            <a:endParaRPr b="1" sz="1200"/>
          </a:p>
        </p:txBody>
      </p:sp>
      <p:pic>
        <p:nvPicPr>
          <p:cNvPr id="285" name="Google Shape;285;p14"/>
          <p:cNvPicPr preferRelativeResize="0"/>
          <p:nvPr/>
        </p:nvPicPr>
        <p:blipFill>
          <a:blip r:embed="rId3">
            <a:alphaModFix/>
          </a:blip>
          <a:stretch>
            <a:fillRect/>
          </a:stretch>
        </p:blipFill>
        <p:spPr>
          <a:xfrm>
            <a:off x="5098650" y="1624850"/>
            <a:ext cx="3748376" cy="210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Community</a:t>
            </a:r>
            <a:endParaRPr/>
          </a:p>
        </p:txBody>
      </p:sp>
      <p:sp>
        <p:nvSpPr>
          <p:cNvPr id="291" name="Google Shape;291;p15"/>
          <p:cNvSpPr txBox="1"/>
          <p:nvPr>
            <p:ph idx="1" type="body"/>
          </p:nvPr>
        </p:nvSpPr>
        <p:spPr>
          <a:xfrm>
            <a:off x="344700" y="1444675"/>
            <a:ext cx="5212500" cy="3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t>AIM:</a:t>
            </a:r>
            <a:r>
              <a:rPr lang="en" sz="1400"/>
              <a:t> </a:t>
            </a:r>
            <a:r>
              <a:rPr lang="en" sz="1150">
                <a:solidFill>
                  <a:srgbClr val="000000"/>
                </a:solidFill>
                <a:highlight>
                  <a:srgbClr val="FFFFFF"/>
                </a:highlight>
                <a:latin typeface="Arial"/>
                <a:ea typeface="Arial"/>
                <a:cs typeface="Arial"/>
                <a:sym typeface="Arial"/>
              </a:rPr>
              <a:t>To analyze the characteristics of an ideal neighborhood of people moving to the multicultural hub of Scarborough, Toronto in comparison to other neighborhoods.</a:t>
            </a:r>
            <a:endParaRPr sz="115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rPr b="1" lang="en" sz="1150" u="sng">
                <a:solidFill>
                  <a:srgbClr val="000000"/>
                </a:solidFill>
                <a:highlight>
                  <a:srgbClr val="FFFFFF"/>
                </a:highlight>
                <a:latin typeface="Arial"/>
                <a:ea typeface="Arial"/>
                <a:cs typeface="Arial"/>
                <a:sym typeface="Arial"/>
              </a:rPr>
              <a:t>CHARACTERISTICS: </a:t>
            </a:r>
            <a:r>
              <a:rPr lang="en" sz="1150">
                <a:solidFill>
                  <a:srgbClr val="000000"/>
                </a:solidFill>
                <a:highlight>
                  <a:srgbClr val="FFFFFF"/>
                </a:highlight>
                <a:latin typeface="Arial"/>
                <a:ea typeface="Arial"/>
                <a:cs typeface="Arial"/>
                <a:sym typeface="Arial"/>
              </a:rPr>
              <a:t>Average housing price, educational facilities, crime rates, road connectivity, weather conditions, medical care/emergency facilities, freshwater resources, waste management, and recreational facilities.</a:t>
            </a:r>
            <a:endParaRPr sz="115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rPr b="1" lang="en" sz="1150" u="sng">
                <a:solidFill>
                  <a:srgbClr val="000000"/>
                </a:solidFill>
                <a:highlight>
                  <a:srgbClr val="FFFFFF"/>
                </a:highlight>
                <a:latin typeface="Arial"/>
                <a:ea typeface="Arial"/>
                <a:cs typeface="Arial"/>
                <a:sym typeface="Arial"/>
              </a:rPr>
              <a:t>ANALYSIS OF THE URBAN SECTOR:</a:t>
            </a:r>
            <a:endParaRPr b="1" sz="1150" u="sng">
              <a:solidFill>
                <a:srgbClr val="000000"/>
              </a:solidFill>
              <a:highlight>
                <a:srgbClr val="FFFFFF"/>
              </a:highlight>
              <a:latin typeface="Arial"/>
              <a:ea typeface="Arial"/>
              <a:cs typeface="Arial"/>
              <a:sym typeface="Arial"/>
            </a:endParaRPr>
          </a:p>
          <a:p>
            <a:pPr indent="-301625" lvl="0" marL="457200" rtl="0" algn="l">
              <a:spcBef>
                <a:spcPts val="160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Classification of neighborhoods based on socio-economic data</a:t>
            </a:r>
            <a:endParaRPr sz="1150">
              <a:solidFill>
                <a:srgbClr val="000000"/>
              </a:solidFill>
              <a:highlight>
                <a:srgbClr val="FFFFFF"/>
              </a:highlight>
              <a:latin typeface="Arial"/>
              <a:ea typeface="Arial"/>
              <a:cs typeface="Arial"/>
              <a:sym typeface="Arial"/>
            </a:endParaRPr>
          </a:p>
          <a:p>
            <a:pPr indent="-301625" lvl="0" marL="457200" rtl="0" algn="l">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To develop and explore urban footprint expansion particularly in underdeveloped neighborhoods</a:t>
            </a:r>
            <a:endParaRPr sz="1150">
              <a:solidFill>
                <a:srgbClr val="000000"/>
              </a:solidFill>
              <a:highlight>
                <a:srgbClr val="FFFFFF"/>
              </a:highlight>
              <a:latin typeface="Arial"/>
              <a:ea typeface="Arial"/>
              <a:cs typeface="Arial"/>
              <a:sym typeface="Arial"/>
            </a:endParaRPr>
          </a:p>
          <a:p>
            <a:pPr indent="-301625" lvl="0" marL="457200" rtl="0" algn="l">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Identifying urban </a:t>
            </a:r>
            <a:r>
              <a:rPr lang="en" sz="1150">
                <a:solidFill>
                  <a:srgbClr val="000000"/>
                </a:solidFill>
                <a:highlight>
                  <a:srgbClr val="FFFFFF"/>
                </a:highlight>
                <a:latin typeface="Arial"/>
                <a:ea typeface="Arial"/>
                <a:cs typeface="Arial"/>
                <a:sym typeface="Arial"/>
              </a:rPr>
              <a:t>business</a:t>
            </a:r>
            <a:r>
              <a:rPr lang="en" sz="1150">
                <a:solidFill>
                  <a:srgbClr val="000000"/>
                </a:solidFill>
                <a:highlight>
                  <a:srgbClr val="FFFFFF"/>
                </a:highlight>
                <a:latin typeface="Arial"/>
                <a:ea typeface="Arial"/>
                <a:cs typeface="Arial"/>
                <a:sym typeface="Arial"/>
              </a:rPr>
              <a:t> </a:t>
            </a:r>
            <a:r>
              <a:rPr lang="en" sz="1150">
                <a:solidFill>
                  <a:srgbClr val="000000"/>
                </a:solidFill>
                <a:highlight>
                  <a:srgbClr val="FFFFFF"/>
                </a:highlight>
                <a:latin typeface="Arial"/>
                <a:ea typeface="Arial"/>
                <a:cs typeface="Arial"/>
                <a:sym typeface="Arial"/>
              </a:rPr>
              <a:t>opportunities</a:t>
            </a:r>
            <a:endParaRPr sz="1150">
              <a:solidFill>
                <a:srgbClr val="000000"/>
              </a:solidFill>
              <a:highlight>
                <a:srgbClr val="FFFFFF"/>
              </a:highlight>
              <a:latin typeface="Arial"/>
              <a:ea typeface="Arial"/>
              <a:cs typeface="Arial"/>
              <a:sym typeface="Arial"/>
            </a:endParaRPr>
          </a:p>
          <a:p>
            <a:pPr indent="-301625" lvl="0" marL="457200" rtl="0" algn="l">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To understand the intersection of multiculturalism in comparison to racially distinct communities</a:t>
            </a:r>
            <a:endParaRPr sz="1150">
              <a:solidFill>
                <a:srgbClr val="000000"/>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050">
              <a:solidFill>
                <a:srgbClr val="000000"/>
              </a:solidFill>
              <a:highlight>
                <a:srgbClr val="FFFFFF"/>
              </a:highlight>
              <a:latin typeface="Arial"/>
              <a:ea typeface="Arial"/>
              <a:cs typeface="Arial"/>
              <a:sym typeface="Arial"/>
            </a:endParaRPr>
          </a:p>
        </p:txBody>
      </p:sp>
      <p:pic>
        <p:nvPicPr>
          <p:cNvPr id="292" name="Google Shape;292;p15"/>
          <p:cNvPicPr preferRelativeResize="0"/>
          <p:nvPr/>
        </p:nvPicPr>
        <p:blipFill>
          <a:blip r:embed="rId3">
            <a:alphaModFix/>
          </a:blip>
          <a:stretch>
            <a:fillRect/>
          </a:stretch>
        </p:blipFill>
        <p:spPr>
          <a:xfrm>
            <a:off x="5750950" y="1166000"/>
            <a:ext cx="3175601" cy="2031051"/>
          </a:xfrm>
          <a:prstGeom prst="rect">
            <a:avLst/>
          </a:prstGeom>
          <a:noFill/>
          <a:ln>
            <a:noFill/>
          </a:ln>
        </p:spPr>
      </p:pic>
      <p:pic>
        <p:nvPicPr>
          <p:cNvPr id="293" name="Google Shape;293;p15"/>
          <p:cNvPicPr preferRelativeResize="0"/>
          <p:nvPr/>
        </p:nvPicPr>
        <p:blipFill>
          <a:blip r:embed="rId4">
            <a:alphaModFix/>
          </a:blip>
          <a:stretch>
            <a:fillRect/>
          </a:stretch>
        </p:blipFill>
        <p:spPr>
          <a:xfrm>
            <a:off x="6217350" y="3321226"/>
            <a:ext cx="2379202" cy="1641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299" name="Google Shape;299;p16"/>
          <p:cNvSpPr txBox="1"/>
          <p:nvPr>
            <p:ph idx="1" type="body"/>
          </p:nvPr>
        </p:nvSpPr>
        <p:spPr>
          <a:xfrm>
            <a:off x="344700" y="1284800"/>
            <a:ext cx="7989600" cy="3294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Dataset scrapped from wikipedia: latitude, longitude, zip codes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Foursquare API:</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Data of different venues in the neighborhoods of a specific borough were collected</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Data includes venue names, locations, menus, and photos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A radius of 100 m was chosen for each neighborhoods </a:t>
            </a:r>
            <a:endParaRPr sz="1200">
              <a:latin typeface="Times New Roman"/>
              <a:ea typeface="Times New Roman"/>
              <a:cs typeface="Times New Roman"/>
              <a:sym typeface="Times New Roman"/>
            </a:endParaRPr>
          </a:p>
          <a:p>
            <a:pPr indent="0" lvl="0" marL="0" rtl="0" algn="l">
              <a:spcBef>
                <a:spcPts val="1600"/>
              </a:spcBef>
              <a:spcAft>
                <a:spcPts val="0"/>
              </a:spcAft>
              <a:buNone/>
            </a:pPr>
            <a:r>
              <a:rPr lang="en" sz="1200">
                <a:solidFill>
                  <a:srgbClr val="000000"/>
                </a:solidFill>
                <a:highlight>
                  <a:srgbClr val="FFFFFF"/>
                </a:highlight>
                <a:latin typeface="Times New Roman"/>
                <a:ea typeface="Times New Roman"/>
                <a:cs typeface="Times New Roman"/>
                <a:sym typeface="Times New Roman"/>
              </a:rPr>
              <a:t>The data retrieved from Foursquare contained information of venues within a specified distance of the longitude and latitude of the postcodes. The information obtained per venue are as follows:</a:t>
            </a:r>
            <a:endParaRPr sz="1200">
              <a:solidFill>
                <a:srgbClr val="000000"/>
              </a:solidFill>
              <a:highlight>
                <a:srgbClr val="FFFFFF"/>
              </a:highlight>
              <a:latin typeface="Times New Roman"/>
              <a:ea typeface="Times New Roman"/>
              <a:cs typeface="Times New Roman"/>
              <a:sym typeface="Times New Roman"/>
            </a:endParaRPr>
          </a:p>
          <a:p>
            <a:pPr indent="-304800" lvl="0" marL="736600" marR="279400" rtl="0" algn="l">
              <a:spcBef>
                <a:spcPts val="220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Neighborhood</a:t>
            </a:r>
            <a:endParaRPr sz="1200">
              <a:solidFill>
                <a:srgbClr val="000000"/>
              </a:solidFill>
              <a:highlight>
                <a:srgbClr val="FFFFFF"/>
              </a:highlight>
              <a:latin typeface="Times New Roman"/>
              <a:ea typeface="Times New Roman"/>
              <a:cs typeface="Times New Roman"/>
              <a:sym typeface="Times New Roman"/>
            </a:endParaRPr>
          </a:p>
          <a:p>
            <a:pPr indent="-304800" lvl="0" marL="736600" marR="279400" rtl="0" algn="l">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Neighborhood Latitude</a:t>
            </a:r>
            <a:endParaRPr sz="1200">
              <a:solidFill>
                <a:srgbClr val="000000"/>
              </a:solidFill>
              <a:highlight>
                <a:srgbClr val="FFFFFF"/>
              </a:highlight>
              <a:latin typeface="Times New Roman"/>
              <a:ea typeface="Times New Roman"/>
              <a:cs typeface="Times New Roman"/>
              <a:sym typeface="Times New Roman"/>
            </a:endParaRPr>
          </a:p>
          <a:p>
            <a:pPr indent="-304800" lvl="0" marL="736600" marR="279400" rtl="0" algn="l">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Neighborhood Longitude</a:t>
            </a:r>
            <a:endParaRPr sz="1200">
              <a:solidFill>
                <a:srgbClr val="000000"/>
              </a:solidFill>
              <a:highlight>
                <a:srgbClr val="FFFFFF"/>
              </a:highlight>
              <a:latin typeface="Times New Roman"/>
              <a:ea typeface="Times New Roman"/>
              <a:cs typeface="Times New Roman"/>
              <a:sym typeface="Times New Roman"/>
            </a:endParaRPr>
          </a:p>
          <a:p>
            <a:pPr indent="-304800" lvl="0" marL="736600" marR="279400" rtl="0" algn="l">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Venue</a:t>
            </a:r>
            <a:endParaRPr sz="1200">
              <a:solidFill>
                <a:srgbClr val="000000"/>
              </a:solidFill>
              <a:highlight>
                <a:srgbClr val="FFFFFF"/>
              </a:highlight>
              <a:latin typeface="Times New Roman"/>
              <a:ea typeface="Times New Roman"/>
              <a:cs typeface="Times New Roman"/>
              <a:sym typeface="Times New Roman"/>
            </a:endParaRPr>
          </a:p>
          <a:p>
            <a:pPr indent="-304800" lvl="0" marL="736600" marR="279400" rtl="0" algn="l">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Name of the venue e.g. the name of a store or restaurant</a:t>
            </a:r>
            <a:endParaRPr sz="1200">
              <a:solidFill>
                <a:srgbClr val="000000"/>
              </a:solidFill>
              <a:highlight>
                <a:srgbClr val="FFFFFF"/>
              </a:highlight>
              <a:latin typeface="Times New Roman"/>
              <a:ea typeface="Times New Roman"/>
              <a:cs typeface="Times New Roman"/>
              <a:sym typeface="Times New Roman"/>
            </a:endParaRPr>
          </a:p>
          <a:p>
            <a:pPr indent="-304800" lvl="0" marL="736600" marR="279400" rtl="0" algn="l">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Venue Latitude</a:t>
            </a:r>
            <a:endParaRPr sz="1200">
              <a:solidFill>
                <a:srgbClr val="000000"/>
              </a:solidFill>
              <a:highlight>
                <a:srgbClr val="FFFFFF"/>
              </a:highlight>
              <a:latin typeface="Times New Roman"/>
              <a:ea typeface="Times New Roman"/>
              <a:cs typeface="Times New Roman"/>
              <a:sym typeface="Times New Roman"/>
            </a:endParaRPr>
          </a:p>
          <a:p>
            <a:pPr indent="-304800" lvl="0" marL="736600" marR="279400" rtl="0" algn="l">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Venue Longitude</a:t>
            </a:r>
            <a:endParaRPr sz="1200">
              <a:solidFill>
                <a:srgbClr val="000000"/>
              </a:solidFill>
              <a:highlight>
                <a:srgbClr val="FFFFFF"/>
              </a:highlight>
              <a:latin typeface="Times New Roman"/>
              <a:ea typeface="Times New Roman"/>
              <a:cs typeface="Times New Roman"/>
              <a:sym typeface="Times New Roman"/>
            </a:endParaRPr>
          </a:p>
          <a:p>
            <a:pPr indent="-304800" lvl="0" marL="736600" marR="279400" rtl="0" algn="l">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Venue Category</a:t>
            </a:r>
            <a:endParaRPr sz="1200">
              <a:solidFill>
                <a:srgbClr val="000000"/>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SzPts val="1200"/>
              <a:buChar char="-"/>
            </a:pPr>
            <a:r>
              <a:t/>
            </a:r>
            <a:endParaRPr sz="1200"/>
          </a:p>
        </p:txBody>
      </p:sp>
      <p:pic>
        <p:nvPicPr>
          <p:cNvPr id="300" name="Google Shape;300;p16"/>
          <p:cNvPicPr preferRelativeResize="0"/>
          <p:nvPr/>
        </p:nvPicPr>
        <p:blipFill>
          <a:blip r:embed="rId3">
            <a:alphaModFix/>
          </a:blip>
          <a:stretch>
            <a:fillRect/>
          </a:stretch>
        </p:blipFill>
        <p:spPr>
          <a:xfrm>
            <a:off x="6309475" y="880450"/>
            <a:ext cx="2343626" cy="1441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9337275" y="517700"/>
            <a:ext cx="5769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txBox="1"/>
          <p:nvPr>
            <p:ph idx="1" type="body"/>
          </p:nvPr>
        </p:nvSpPr>
        <p:spPr>
          <a:xfrm>
            <a:off x="222425" y="1385825"/>
            <a:ext cx="5250300" cy="3447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solidFill>
                  <a:srgbClr val="333333"/>
                </a:solidFill>
                <a:highlight>
                  <a:srgbClr val="FFFFFF"/>
                </a:highlight>
                <a:latin typeface="Arial"/>
                <a:ea typeface="Arial"/>
                <a:cs typeface="Arial"/>
                <a:sym typeface="Arial"/>
              </a:rPr>
              <a:t>Explore neighborhoods, segment them, and group them into clusters to find similar neighborhoods</a:t>
            </a:r>
            <a:endParaRPr sz="1200">
              <a:solidFill>
                <a:srgbClr val="333333"/>
              </a:solidFill>
              <a:highlight>
                <a:srgbClr val="FFFFFF"/>
              </a:highlight>
              <a:latin typeface="Arial"/>
              <a:ea typeface="Arial"/>
              <a:cs typeface="Arial"/>
              <a:sym typeface="Arial"/>
            </a:endParaRPr>
          </a:p>
          <a:p>
            <a:pPr indent="-304800" lvl="0" marL="457200" rtl="0" algn="l">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Credentials of Foursquare API features of nearby places of the neighborhoods would be mined</a:t>
            </a:r>
            <a:endParaRPr sz="1200">
              <a:solidFill>
                <a:srgbClr val="333333"/>
              </a:solidFill>
              <a:highlight>
                <a:srgbClr val="FFFFFF"/>
              </a:highlight>
              <a:latin typeface="Arial"/>
              <a:ea typeface="Arial"/>
              <a:cs typeface="Arial"/>
              <a:sym typeface="Arial"/>
            </a:endParaRPr>
          </a:p>
          <a:p>
            <a:pPr indent="-304800" lvl="0" marL="457200" rtl="0" algn="l">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The number of places per neighborhood parameter would reasonably be set to 100 m and the radius parameter would be set to 500 m.</a:t>
            </a:r>
            <a:endParaRPr sz="1200">
              <a:solidFill>
                <a:srgbClr val="333333"/>
              </a:solidFill>
              <a:highlight>
                <a:srgbClr val="FFFFFF"/>
              </a:highlight>
              <a:latin typeface="Arial"/>
              <a:ea typeface="Arial"/>
              <a:cs typeface="Arial"/>
              <a:sym typeface="Arial"/>
            </a:endParaRPr>
          </a:p>
          <a:p>
            <a:pPr indent="0" lvl="0" marL="0" rtl="0" algn="l">
              <a:spcBef>
                <a:spcPts val="1600"/>
              </a:spcBef>
              <a:spcAft>
                <a:spcPts val="0"/>
              </a:spcAft>
              <a:buNone/>
            </a:pPr>
            <a:r>
              <a:rPr lang="en" sz="1200">
                <a:solidFill>
                  <a:srgbClr val="000000"/>
                </a:solidFill>
                <a:highlight>
                  <a:srgbClr val="FFFFFF"/>
                </a:highlight>
                <a:latin typeface="Arial"/>
                <a:ea typeface="Arial"/>
                <a:cs typeface="Arial"/>
                <a:sym typeface="Arial"/>
              </a:rPr>
              <a:t>The methodology for the project will include the following:</a:t>
            </a:r>
            <a:endParaRPr sz="1200">
              <a:solidFill>
                <a:srgbClr val="000000"/>
              </a:solidFill>
              <a:highlight>
                <a:srgbClr val="FFFFFF"/>
              </a:highlight>
              <a:latin typeface="Arial"/>
              <a:ea typeface="Arial"/>
              <a:cs typeface="Arial"/>
              <a:sym typeface="Arial"/>
            </a:endParaRPr>
          </a:p>
          <a:p>
            <a:pPr indent="-304800" lvl="0" marL="736600" marR="279400" rtl="0" algn="l">
              <a:spcBef>
                <a:spcPts val="220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Retrieval of data, exploration, wrangling</a:t>
            </a:r>
            <a:endParaRPr sz="1200">
              <a:solidFill>
                <a:srgbClr val="000000"/>
              </a:solidFill>
              <a:highlight>
                <a:srgbClr val="FFFFFF"/>
              </a:highlight>
              <a:latin typeface="Arial"/>
              <a:ea typeface="Arial"/>
              <a:cs typeface="Arial"/>
              <a:sym typeface="Arial"/>
            </a:endParaRPr>
          </a:p>
          <a:p>
            <a:pPr indent="-304800" lvl="0" marL="736600" marR="279400" rtl="0" algn="l">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Performing K-means clustering to analyze and segment neighborhoods</a:t>
            </a:r>
            <a:endParaRPr sz="1200">
              <a:solidFill>
                <a:srgbClr val="000000"/>
              </a:solidFill>
              <a:highlight>
                <a:srgbClr val="FFFFFF"/>
              </a:highlight>
              <a:latin typeface="Arial"/>
              <a:ea typeface="Arial"/>
              <a:cs typeface="Arial"/>
              <a:sym typeface="Arial"/>
            </a:endParaRPr>
          </a:p>
          <a:p>
            <a:pPr indent="-304800" lvl="0" marL="736600" marR="279400" rtl="0" algn="l">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Visualization of clusters and segmented neighborhoods</a:t>
            </a:r>
            <a:endParaRPr sz="1200">
              <a:solidFill>
                <a:srgbClr val="000000"/>
              </a:solidFill>
              <a:highlight>
                <a:srgbClr val="FFFFFF"/>
              </a:highlight>
              <a:latin typeface="Arial"/>
              <a:ea typeface="Arial"/>
              <a:cs typeface="Arial"/>
              <a:sym typeface="Arial"/>
            </a:endParaRPr>
          </a:p>
          <a:p>
            <a:pPr indent="-304800" lvl="0" marL="736600" marR="279400" rtl="0" algn="l">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Ability to understand urban growth shift patterns</a:t>
            </a:r>
            <a:endParaRPr sz="1200">
              <a:solidFill>
                <a:srgbClr val="000000"/>
              </a:solidFill>
              <a:highlight>
                <a:srgbClr val="FFFFFF"/>
              </a:highlight>
              <a:latin typeface="Arial"/>
              <a:ea typeface="Arial"/>
              <a:cs typeface="Arial"/>
              <a:sym typeface="Arial"/>
            </a:endParaRPr>
          </a:p>
          <a:p>
            <a:pPr indent="0" lvl="0" marL="457200" rtl="0" algn="l">
              <a:spcBef>
                <a:spcPts val="0"/>
              </a:spcBef>
              <a:spcAft>
                <a:spcPts val="1600"/>
              </a:spcAft>
              <a:buNone/>
            </a:pPr>
            <a:r>
              <a:t/>
            </a:r>
            <a:endParaRPr b="1" sz="1350">
              <a:solidFill>
                <a:srgbClr val="333333"/>
              </a:solidFill>
              <a:highlight>
                <a:srgbClr val="FFFFFF"/>
              </a:highlight>
              <a:latin typeface="Arial"/>
              <a:ea typeface="Arial"/>
              <a:cs typeface="Arial"/>
              <a:sym typeface="Arial"/>
            </a:endParaRPr>
          </a:p>
        </p:txBody>
      </p:sp>
      <p:pic>
        <p:nvPicPr>
          <p:cNvPr id="307" name="Google Shape;307;p17"/>
          <p:cNvPicPr preferRelativeResize="0"/>
          <p:nvPr/>
        </p:nvPicPr>
        <p:blipFill>
          <a:blip r:embed="rId3">
            <a:alphaModFix/>
          </a:blip>
          <a:stretch>
            <a:fillRect/>
          </a:stretch>
        </p:blipFill>
        <p:spPr>
          <a:xfrm>
            <a:off x="5401800" y="191138"/>
            <a:ext cx="3675399" cy="2711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OF SCARBOROUGH</a:t>
            </a:r>
            <a:endParaRPr/>
          </a:p>
        </p:txBody>
      </p:sp>
      <p:sp>
        <p:nvSpPr>
          <p:cNvPr id="313" name="Google Shape;313;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4" name="Google Shape;314;p18"/>
          <p:cNvPicPr preferRelativeResize="0"/>
          <p:nvPr/>
        </p:nvPicPr>
        <p:blipFill>
          <a:blip r:embed="rId3">
            <a:alphaModFix/>
          </a:blip>
          <a:stretch>
            <a:fillRect/>
          </a:stretch>
        </p:blipFill>
        <p:spPr>
          <a:xfrm>
            <a:off x="1303800" y="1241750"/>
            <a:ext cx="6409927" cy="3459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 to find Common Venues</a:t>
            </a:r>
            <a:endParaRPr/>
          </a:p>
        </p:txBody>
      </p:sp>
      <p:sp>
        <p:nvSpPr>
          <p:cNvPr id="320" name="Google Shape;320;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1" name="Google Shape;321;p19"/>
          <p:cNvPicPr preferRelativeResize="0"/>
          <p:nvPr/>
        </p:nvPicPr>
        <p:blipFill>
          <a:blip r:embed="rId3">
            <a:alphaModFix/>
          </a:blip>
          <a:stretch>
            <a:fillRect/>
          </a:stretch>
        </p:blipFill>
        <p:spPr>
          <a:xfrm>
            <a:off x="404350" y="1654275"/>
            <a:ext cx="8126524" cy="3041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 to find common venues in each neighborhood</a:t>
            </a:r>
            <a:endParaRPr/>
          </a:p>
        </p:txBody>
      </p:sp>
      <p:sp>
        <p:nvSpPr>
          <p:cNvPr id="327" name="Google Shape;327;p2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8" name="Google Shape;328;p20"/>
          <p:cNvPicPr preferRelativeResize="0"/>
          <p:nvPr/>
        </p:nvPicPr>
        <p:blipFill>
          <a:blip r:embed="rId3">
            <a:alphaModFix/>
          </a:blip>
          <a:stretch>
            <a:fillRect/>
          </a:stretch>
        </p:blipFill>
        <p:spPr>
          <a:xfrm>
            <a:off x="733450" y="1708487"/>
            <a:ext cx="7372026" cy="3104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Cont’d</a:t>
            </a:r>
            <a:endParaRPr/>
          </a:p>
        </p:txBody>
      </p:sp>
      <p:sp>
        <p:nvSpPr>
          <p:cNvPr id="334" name="Google Shape;334;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5" name="Google Shape;335;p21"/>
          <p:cNvPicPr preferRelativeResize="0"/>
          <p:nvPr/>
        </p:nvPicPr>
        <p:blipFill>
          <a:blip r:embed="rId3">
            <a:alphaModFix/>
          </a:blip>
          <a:stretch>
            <a:fillRect/>
          </a:stretch>
        </p:blipFill>
        <p:spPr>
          <a:xfrm>
            <a:off x="535975" y="1274350"/>
            <a:ext cx="7729752" cy="3210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